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charts/chart3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4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D:\data%20backup\my%20documents\WB%20Publication%201\Figure%201.xls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perdorues\Desktop\Projekt%20propozime%202014\Bullgaria\Remittances%202014.xls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perdorues\Desktop\Projekt%20propozime%202014\Bullgaria\R-GDP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>
              <a:defRPr sz="1050" b="1" i="0" u="none" strike="noStrike" baseline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defRPr>
            </a:pPr>
            <a:r>
              <a:rPr lang="en-US"/>
              <a:t>Sector of employment in the country of migration during 2009</a:t>
            </a:r>
          </a:p>
        </c:rich>
      </c:tx>
      <c:layout>
        <c:manualLayout>
          <c:xMode val="edge"/>
          <c:yMode val="edge"/>
          <c:x val="0.18494267495284994"/>
          <c:y val="3.4782540580178191E-2"/>
        </c:manualLayout>
      </c:layout>
      <c:spPr>
        <a:noFill/>
        <a:ln w="25400">
          <a:noFill/>
        </a:ln>
      </c:spPr>
    </c:title>
    <c:plotArea>
      <c:layout>
        <c:manualLayout>
          <c:layoutTarget val="inner"/>
          <c:xMode val="edge"/>
          <c:yMode val="edge"/>
          <c:x val="7.5286415711947746E-2"/>
          <c:y val="0.1362322696792054"/>
          <c:w val="0.81342062193125908"/>
          <c:h val="0.59710313944502769"/>
        </c:manualLayout>
      </c:layout>
      <c:barChart>
        <c:barDir val="col"/>
        <c:grouping val="clustered"/>
        <c:ser>
          <c:idx val="0"/>
          <c:order val="0"/>
          <c:tx>
            <c:strRef>
              <c:f>Sheet1!$E$37</c:f>
              <c:strCache>
                <c:ptCount val="1"/>
                <c:pt idx="0">
                  <c:v>Greece</c:v>
                </c:pt>
              </c:strCache>
            </c:strRef>
          </c:tx>
          <c:spPr>
            <a:gradFill rotWithShape="0">
              <a:gsLst>
                <a:gs pos="0">
                  <a:srgbClr val="3366FF"/>
                </a:gs>
                <a:gs pos="100000">
                  <a:srgbClr val="3366FF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38100">
              <a:solidFill>
                <a:srgbClr val="000000"/>
              </a:solidFill>
              <a:prstDash val="solid"/>
            </a:ln>
          </c:spPr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Times New Roman"/>
                    <a:ea typeface="Times New Roman"/>
                    <a:cs typeface="Times New Roman"/>
                  </a:defRPr>
                </a:pPr>
                <a:endParaRPr lang="en-US"/>
              </a:p>
            </c:txPr>
            <c:showVal val="1"/>
          </c:dLbls>
          <c:cat>
            <c:strRef>
              <c:f>Sheet1!$F$36:$K$36</c:f>
              <c:strCache>
                <c:ptCount val="6"/>
                <c:pt idx="0">
                  <c:v>Construction</c:v>
                </c:pt>
                <c:pt idx="1">
                  <c:v>Services/Tourism</c:v>
                </c:pt>
                <c:pt idx="2">
                  <c:v>Manufacturing</c:v>
                </c:pt>
                <c:pt idx="3">
                  <c:v>Domestic Help</c:v>
                </c:pt>
                <c:pt idx="4">
                  <c:v>Agriculture</c:v>
                </c:pt>
                <c:pt idx="5">
                  <c:v>Other</c:v>
                </c:pt>
              </c:strCache>
            </c:strRef>
          </c:cat>
          <c:val>
            <c:numRef>
              <c:f>Sheet1!$F$37:$K$37</c:f>
              <c:numCache>
                <c:formatCode>0.0</c:formatCode>
                <c:ptCount val="6"/>
                <c:pt idx="0">
                  <c:v>37.047756874095505</c:v>
                </c:pt>
                <c:pt idx="1">
                  <c:v>20.911722141823429</c:v>
                </c:pt>
                <c:pt idx="2">
                  <c:v>14.399421128798842</c:v>
                </c:pt>
                <c:pt idx="3">
                  <c:v>14.399421128798842</c:v>
                </c:pt>
                <c:pt idx="4">
                  <c:v>12.011577424023148</c:v>
                </c:pt>
                <c:pt idx="5">
                  <c:v>1.2301013024602026</c:v>
                </c:pt>
              </c:numCache>
            </c:numRef>
          </c:val>
        </c:ser>
        <c:ser>
          <c:idx val="1"/>
          <c:order val="1"/>
          <c:tx>
            <c:strRef>
              <c:f>Sheet1!$E$38</c:f>
              <c:strCache>
                <c:ptCount val="1"/>
                <c:pt idx="0">
                  <c:v>Italy</c:v>
                </c:pt>
              </c:strCache>
            </c:strRef>
          </c:tx>
          <c:spPr>
            <a:gradFill rotWithShape="0">
              <a:gsLst>
                <a:gs pos="0">
                  <a:srgbClr val="FF0000">
                    <a:gamma/>
                    <a:shade val="46275"/>
                    <a:invGamma/>
                  </a:srgbClr>
                </a:gs>
                <a:gs pos="50000">
                  <a:srgbClr val="FF0000"/>
                </a:gs>
                <a:gs pos="100000">
                  <a:srgbClr val="FF0000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38100">
              <a:solidFill>
                <a:srgbClr val="000000"/>
              </a:solidFill>
              <a:prstDash val="solid"/>
            </a:ln>
          </c:spPr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Times New Roman"/>
                    <a:ea typeface="Times New Roman"/>
                    <a:cs typeface="Times New Roman"/>
                  </a:defRPr>
                </a:pPr>
                <a:endParaRPr lang="en-US"/>
              </a:p>
            </c:txPr>
            <c:showVal val="1"/>
          </c:dLbls>
          <c:cat>
            <c:strRef>
              <c:f>Sheet1!$F$36:$K$36</c:f>
              <c:strCache>
                <c:ptCount val="6"/>
                <c:pt idx="0">
                  <c:v>Construction</c:v>
                </c:pt>
                <c:pt idx="1">
                  <c:v>Services/Tourism</c:v>
                </c:pt>
                <c:pt idx="2">
                  <c:v>Manufacturing</c:v>
                </c:pt>
                <c:pt idx="3">
                  <c:v>Domestic Help</c:v>
                </c:pt>
                <c:pt idx="4">
                  <c:v>Agriculture</c:v>
                </c:pt>
                <c:pt idx="5">
                  <c:v>Other</c:v>
                </c:pt>
              </c:strCache>
            </c:strRef>
          </c:cat>
          <c:val>
            <c:numRef>
              <c:f>Sheet1!$F$38:$K$38</c:f>
              <c:numCache>
                <c:formatCode>0.0</c:formatCode>
                <c:ptCount val="6"/>
                <c:pt idx="0">
                  <c:v>34.256410256410255</c:v>
                </c:pt>
                <c:pt idx="1">
                  <c:v>18.256410256410259</c:v>
                </c:pt>
                <c:pt idx="2">
                  <c:v>20.205128205128172</c:v>
                </c:pt>
                <c:pt idx="3">
                  <c:v>17.025641025641026</c:v>
                </c:pt>
                <c:pt idx="4">
                  <c:v>7.384615384615385</c:v>
                </c:pt>
                <c:pt idx="5">
                  <c:v>2.8717948717948718</c:v>
                </c:pt>
              </c:numCache>
            </c:numRef>
          </c:val>
        </c:ser>
        <c:ser>
          <c:idx val="2"/>
          <c:order val="2"/>
          <c:tx>
            <c:strRef>
              <c:f>Sheet1!$E$39</c:f>
              <c:strCache>
                <c:ptCount val="1"/>
                <c:pt idx="0">
                  <c:v>Others</c:v>
                </c:pt>
              </c:strCache>
            </c:strRef>
          </c:tx>
          <c:spPr>
            <a:gradFill rotWithShape="0">
              <a:gsLst>
                <a:gs pos="0">
                  <a:srgbClr val="339966">
                    <a:gamma/>
                    <a:shade val="46275"/>
                    <a:invGamma/>
                  </a:srgbClr>
                </a:gs>
                <a:gs pos="50000">
                  <a:srgbClr val="339966"/>
                </a:gs>
                <a:gs pos="100000">
                  <a:srgbClr val="339966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38100">
              <a:solidFill>
                <a:srgbClr val="000000"/>
              </a:solidFill>
              <a:prstDash val="solid"/>
            </a:ln>
          </c:spPr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Times New Roman"/>
                    <a:ea typeface="Times New Roman"/>
                    <a:cs typeface="Times New Roman"/>
                  </a:defRPr>
                </a:pPr>
                <a:endParaRPr lang="en-US"/>
              </a:p>
            </c:txPr>
            <c:showVal val="1"/>
          </c:dLbls>
          <c:cat>
            <c:strRef>
              <c:f>Sheet1!$F$36:$K$36</c:f>
              <c:strCache>
                <c:ptCount val="6"/>
                <c:pt idx="0">
                  <c:v>Construction</c:v>
                </c:pt>
                <c:pt idx="1">
                  <c:v>Services/Tourism</c:v>
                </c:pt>
                <c:pt idx="2">
                  <c:v>Manufacturing</c:v>
                </c:pt>
                <c:pt idx="3">
                  <c:v>Domestic Help</c:v>
                </c:pt>
                <c:pt idx="4">
                  <c:v>Agriculture</c:v>
                </c:pt>
                <c:pt idx="5">
                  <c:v>Other</c:v>
                </c:pt>
              </c:strCache>
            </c:strRef>
          </c:cat>
          <c:val>
            <c:numRef>
              <c:f>Sheet1!$F$39:$K$39</c:f>
              <c:numCache>
                <c:formatCode>0.0</c:formatCode>
                <c:ptCount val="6"/>
                <c:pt idx="0">
                  <c:v>19.658119658119659</c:v>
                </c:pt>
                <c:pt idx="1">
                  <c:v>44.444444444444358</c:v>
                </c:pt>
                <c:pt idx="2">
                  <c:v>15.384615384615385</c:v>
                </c:pt>
                <c:pt idx="3">
                  <c:v>6.8376068376068355</c:v>
                </c:pt>
                <c:pt idx="4">
                  <c:v>0.85470085470085544</c:v>
                </c:pt>
                <c:pt idx="5">
                  <c:v>12.820512820512819</c:v>
                </c:pt>
              </c:numCache>
            </c:numRef>
          </c:val>
        </c:ser>
        <c:axId val="60512128"/>
        <c:axId val="60513664"/>
      </c:barChart>
      <c:catAx>
        <c:axId val="60512128"/>
        <c:scaling>
          <c:orientation val="minMax"/>
        </c:scaling>
        <c:axPos val="b"/>
        <c:numFmt formatCode="General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-2700000" vert="horz"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defRPr>
            </a:pPr>
            <a:endParaRPr lang="en-US"/>
          </a:p>
        </c:txPr>
        <c:crossAx val="60513664"/>
        <c:crosses val="autoZero"/>
        <c:auto val="1"/>
        <c:lblAlgn val="ctr"/>
        <c:lblOffset val="100"/>
        <c:tickLblSkip val="1"/>
        <c:tickMarkSkip val="1"/>
      </c:catAx>
      <c:valAx>
        <c:axId val="60513664"/>
        <c:scaling>
          <c:orientation val="minMax"/>
        </c:scaling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numFmt formatCode="0.0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defRPr>
            </a:pPr>
            <a:endParaRPr lang="en-US"/>
          </a:p>
        </c:txPr>
        <c:crossAx val="60512128"/>
        <c:crosses val="autoZero"/>
        <c:crossBetween val="between"/>
      </c:valAx>
      <c:spPr>
        <a:gradFill rotWithShape="0">
          <a:gsLst>
            <a:gs pos="0">
              <a:srgbClr val="99CCFF"/>
            </a:gs>
            <a:gs pos="100000">
              <a:srgbClr val="99CCFF">
                <a:gamma/>
                <a:shade val="46275"/>
                <a:invGamma/>
              </a:srgbClr>
            </a:gs>
          </a:gsLst>
          <a:lin ang="5400000" scaled="1"/>
        </a:gradFill>
        <a:ln w="12700">
          <a:solidFill>
            <a:srgbClr val="808080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9067102700872065"/>
          <c:y val="0.37391395640762298"/>
          <c:w val="8.0196427059520792E-2"/>
          <c:h val="0.16811655064856021"/>
        </c:manualLayout>
      </c:layout>
      <c:spPr>
        <a:solidFill>
          <a:srgbClr val="FFFFFF"/>
        </a:solidFill>
        <a:ln w="3175">
          <a:solidFill>
            <a:srgbClr val="000000"/>
          </a:solidFill>
          <a:prstDash val="solid"/>
        </a:ln>
      </c:spPr>
      <c:txPr>
        <a:bodyPr/>
        <a:lstStyle/>
        <a:p>
          <a:pPr>
            <a:defRPr sz="735" b="0" i="0" u="none" strike="noStrike" baseline="0">
              <a:solidFill>
                <a:srgbClr val="000000"/>
              </a:solidFill>
              <a:latin typeface="Times New Roman"/>
              <a:ea typeface="Times New Roman"/>
              <a:cs typeface="Times New Roman"/>
            </a:defRPr>
          </a:pPr>
          <a:endParaRPr lang="en-US"/>
        </a:p>
      </c:txPr>
    </c:legend>
    <c:plotVisOnly val="1"/>
    <c:dispBlanksAs val="gap"/>
  </c:chart>
  <c:spPr>
    <a:solidFill>
      <a:srgbClr val="FFFFFF"/>
    </a:solidFill>
    <a:ln w="38100">
      <a:solidFill>
        <a:srgbClr val="000000"/>
      </a:solidFill>
      <a:prstDash val="solid"/>
    </a:ln>
  </c:spPr>
  <c:txPr>
    <a:bodyPr/>
    <a:lstStyle/>
    <a:p>
      <a:pPr>
        <a:defRPr sz="12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>
        <c:manualLayout>
          <c:layoutTarget val="inner"/>
          <c:xMode val="edge"/>
          <c:yMode val="edge"/>
          <c:x val="7.9190155581431373E-2"/>
          <c:y val="8.2028275567687381E-2"/>
          <c:w val="0.75464060253358611"/>
          <c:h val="0.7420310859122663"/>
        </c:manualLayout>
      </c:layout>
      <c:lineChart>
        <c:grouping val="standard"/>
        <c:ser>
          <c:idx val="0"/>
          <c:order val="0"/>
          <c:tx>
            <c:strRef>
              <c:f>Sheet1!$C$2</c:f>
              <c:strCache>
                <c:ptCount val="1"/>
                <c:pt idx="0">
                  <c:v>Remittances USD</c:v>
                </c:pt>
              </c:strCache>
            </c:strRef>
          </c:tx>
          <c:spPr>
            <a:ln w="38100">
              <a:solidFill>
                <a:srgbClr val="0000FF"/>
              </a:solidFill>
              <a:prstDash val="solid"/>
            </a:ln>
          </c:spPr>
          <c:marker>
            <c:symbol val="none"/>
          </c:marker>
          <c:cat>
            <c:numRef>
              <c:f>Sheet1!$B$3:$B$25</c:f>
              <c:numCache>
                <c:formatCode>General</c:formatCode>
                <c:ptCount val="23"/>
                <c:pt idx="0">
                  <c:v>1992</c:v>
                </c:pt>
                <c:pt idx="1">
                  <c:v>1993</c:v>
                </c:pt>
                <c:pt idx="2">
                  <c:v>1994</c:v>
                </c:pt>
                <c:pt idx="3">
                  <c:v>1995</c:v>
                </c:pt>
                <c:pt idx="4">
                  <c:v>1996</c:v>
                </c:pt>
                <c:pt idx="5">
                  <c:v>1997</c:v>
                </c:pt>
                <c:pt idx="6">
                  <c:v>1998</c:v>
                </c:pt>
                <c:pt idx="7">
                  <c:v>1999</c:v>
                </c:pt>
                <c:pt idx="8">
                  <c:v>2000</c:v>
                </c:pt>
                <c:pt idx="9">
                  <c:v>2001</c:v>
                </c:pt>
                <c:pt idx="10">
                  <c:v>2002</c:v>
                </c:pt>
                <c:pt idx="11">
                  <c:v>2003</c:v>
                </c:pt>
                <c:pt idx="12">
                  <c:v>2004</c:v>
                </c:pt>
                <c:pt idx="13">
                  <c:v>2005</c:v>
                </c:pt>
                <c:pt idx="14">
                  <c:v>2006</c:v>
                </c:pt>
                <c:pt idx="15">
                  <c:v>2007</c:v>
                </c:pt>
                <c:pt idx="16">
                  <c:v>2008</c:v>
                </c:pt>
                <c:pt idx="17">
                  <c:v>2009</c:v>
                </c:pt>
                <c:pt idx="18">
                  <c:v>2010</c:v>
                </c:pt>
                <c:pt idx="19">
                  <c:v>2011</c:v>
                </c:pt>
                <c:pt idx="20">
                  <c:v>2012</c:v>
                </c:pt>
                <c:pt idx="21">
                  <c:v>2013</c:v>
                </c:pt>
                <c:pt idx="22">
                  <c:v>2014</c:v>
                </c:pt>
              </c:numCache>
            </c:numRef>
          </c:cat>
          <c:val>
            <c:numRef>
              <c:f>Sheet1!$C$3:$C$25</c:f>
              <c:numCache>
                <c:formatCode>General</c:formatCode>
                <c:ptCount val="23"/>
                <c:pt idx="0">
                  <c:v>150</c:v>
                </c:pt>
                <c:pt idx="1">
                  <c:v>326</c:v>
                </c:pt>
                <c:pt idx="2">
                  <c:v>378</c:v>
                </c:pt>
                <c:pt idx="3">
                  <c:v>385</c:v>
                </c:pt>
                <c:pt idx="4">
                  <c:v>500</c:v>
                </c:pt>
                <c:pt idx="5">
                  <c:v>267</c:v>
                </c:pt>
                <c:pt idx="6">
                  <c:v>452</c:v>
                </c:pt>
                <c:pt idx="7">
                  <c:v>368</c:v>
                </c:pt>
                <c:pt idx="8">
                  <c:v>525</c:v>
                </c:pt>
                <c:pt idx="9">
                  <c:v>555</c:v>
                </c:pt>
                <c:pt idx="10">
                  <c:v>647</c:v>
                </c:pt>
                <c:pt idx="11">
                  <c:v>806</c:v>
                </c:pt>
                <c:pt idx="12">
                  <c:v>956</c:v>
                </c:pt>
                <c:pt idx="13">
                  <c:v>990</c:v>
                </c:pt>
                <c:pt idx="14">
                  <c:v>1178</c:v>
                </c:pt>
                <c:pt idx="15">
                  <c:v>1305</c:v>
                </c:pt>
                <c:pt idx="16">
                  <c:v>1226</c:v>
                </c:pt>
                <c:pt idx="17">
                  <c:v>1090</c:v>
                </c:pt>
                <c:pt idx="18">
                  <c:v>924</c:v>
                </c:pt>
              </c:numCache>
            </c:numRef>
          </c:val>
          <c:smooth val="1"/>
        </c:ser>
        <c:ser>
          <c:idx val="1"/>
          <c:order val="1"/>
          <c:tx>
            <c:strRef>
              <c:f>Sheet1!$D$2</c:f>
              <c:strCache>
                <c:ptCount val="1"/>
                <c:pt idx="0">
                  <c:v>Remittances EURO</c:v>
                </c:pt>
              </c:strCache>
            </c:strRef>
          </c:tx>
          <c:spPr>
            <a:ln w="38100">
              <a:solidFill>
                <a:srgbClr val="FF0000"/>
              </a:solidFill>
              <a:prstDash val="solid"/>
            </a:ln>
          </c:spPr>
          <c:marker>
            <c:symbol val="none"/>
          </c:marker>
          <c:cat>
            <c:numRef>
              <c:f>Sheet1!$B$3:$B$25</c:f>
              <c:numCache>
                <c:formatCode>General</c:formatCode>
                <c:ptCount val="23"/>
                <c:pt idx="0">
                  <c:v>1992</c:v>
                </c:pt>
                <c:pt idx="1">
                  <c:v>1993</c:v>
                </c:pt>
                <c:pt idx="2">
                  <c:v>1994</c:v>
                </c:pt>
                <c:pt idx="3">
                  <c:v>1995</c:v>
                </c:pt>
                <c:pt idx="4">
                  <c:v>1996</c:v>
                </c:pt>
                <c:pt idx="5">
                  <c:v>1997</c:v>
                </c:pt>
                <c:pt idx="6">
                  <c:v>1998</c:v>
                </c:pt>
                <c:pt idx="7">
                  <c:v>1999</c:v>
                </c:pt>
                <c:pt idx="8">
                  <c:v>2000</c:v>
                </c:pt>
                <c:pt idx="9">
                  <c:v>2001</c:v>
                </c:pt>
                <c:pt idx="10">
                  <c:v>2002</c:v>
                </c:pt>
                <c:pt idx="11">
                  <c:v>2003</c:v>
                </c:pt>
                <c:pt idx="12">
                  <c:v>2004</c:v>
                </c:pt>
                <c:pt idx="13">
                  <c:v>2005</c:v>
                </c:pt>
                <c:pt idx="14">
                  <c:v>2006</c:v>
                </c:pt>
                <c:pt idx="15">
                  <c:v>2007</c:v>
                </c:pt>
                <c:pt idx="16">
                  <c:v>2008</c:v>
                </c:pt>
                <c:pt idx="17">
                  <c:v>2009</c:v>
                </c:pt>
                <c:pt idx="18">
                  <c:v>2010</c:v>
                </c:pt>
                <c:pt idx="19">
                  <c:v>2011</c:v>
                </c:pt>
                <c:pt idx="20">
                  <c:v>2012</c:v>
                </c:pt>
                <c:pt idx="21">
                  <c:v>2013</c:v>
                </c:pt>
                <c:pt idx="22">
                  <c:v>2014</c:v>
                </c:pt>
              </c:numCache>
            </c:numRef>
          </c:cat>
          <c:val>
            <c:numRef>
              <c:f>Sheet1!$D$3:$D$25</c:f>
              <c:numCache>
                <c:formatCode>General</c:formatCode>
                <c:ptCount val="23"/>
                <c:pt idx="4">
                  <c:v>387</c:v>
                </c:pt>
                <c:pt idx="5">
                  <c:v>237</c:v>
                </c:pt>
                <c:pt idx="6">
                  <c:v>403</c:v>
                </c:pt>
                <c:pt idx="7">
                  <c:v>343</c:v>
                </c:pt>
                <c:pt idx="8">
                  <c:v>580</c:v>
                </c:pt>
                <c:pt idx="9">
                  <c:v>622</c:v>
                </c:pt>
                <c:pt idx="10">
                  <c:v>686</c:v>
                </c:pt>
                <c:pt idx="11">
                  <c:v>712</c:v>
                </c:pt>
                <c:pt idx="12">
                  <c:v>774</c:v>
                </c:pt>
                <c:pt idx="13">
                  <c:v>802</c:v>
                </c:pt>
                <c:pt idx="14">
                  <c:v>937</c:v>
                </c:pt>
                <c:pt idx="15">
                  <c:v>952</c:v>
                </c:pt>
                <c:pt idx="16">
                  <c:v>833</c:v>
                </c:pt>
                <c:pt idx="17">
                  <c:v>782</c:v>
                </c:pt>
                <c:pt idx="18">
                  <c:v>690</c:v>
                </c:pt>
                <c:pt idx="19">
                  <c:v>664</c:v>
                </c:pt>
                <c:pt idx="20">
                  <c:v>675</c:v>
                </c:pt>
                <c:pt idx="21">
                  <c:v>497</c:v>
                </c:pt>
                <c:pt idx="22">
                  <c:v>445</c:v>
                </c:pt>
              </c:numCache>
            </c:numRef>
          </c:val>
          <c:smooth val="1"/>
        </c:ser>
        <c:marker val="1"/>
        <c:axId val="63639552"/>
        <c:axId val="63641088"/>
      </c:lineChart>
      <c:catAx>
        <c:axId val="63639552"/>
        <c:scaling>
          <c:orientation val="minMax"/>
        </c:scaling>
        <c:axPos val="b"/>
        <c:numFmt formatCode="General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-2700000" vert="horz"/>
          <a:lstStyle/>
          <a:p>
            <a:pPr>
              <a:defRPr sz="975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3641088"/>
        <c:crosses val="autoZero"/>
        <c:auto val="1"/>
        <c:lblAlgn val="ctr"/>
        <c:lblOffset val="100"/>
        <c:tickLblSkip val="1"/>
        <c:tickMarkSkip val="1"/>
      </c:catAx>
      <c:valAx>
        <c:axId val="63641088"/>
        <c:scaling>
          <c:orientation val="minMax"/>
        </c:scaling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numFmt formatCode="General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defRPr>
            </a:pPr>
            <a:endParaRPr lang="en-US"/>
          </a:p>
        </c:txPr>
        <c:crossAx val="63639552"/>
        <c:crosses val="autoZero"/>
        <c:crossBetween val="between"/>
      </c:valAx>
      <c:spPr>
        <a:solidFill>
          <a:srgbClr val="C0C0C0"/>
        </a:solidFill>
        <a:ln w="12700">
          <a:solidFill>
            <a:srgbClr val="808080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84343545631892414"/>
          <c:y val="0.39420389866997024"/>
          <c:w val="0.14307056290620918"/>
          <c:h val="0.18420478339084051"/>
        </c:manualLayout>
      </c:layout>
      <c:spPr>
        <a:solidFill>
          <a:srgbClr val="FFFFFF"/>
        </a:solidFill>
        <a:ln w="3175">
          <a:solidFill>
            <a:srgbClr val="000000"/>
          </a:solidFill>
          <a:prstDash val="solid"/>
        </a:ln>
      </c:spPr>
      <c:txPr>
        <a:bodyPr/>
        <a:lstStyle/>
        <a:p>
          <a:pPr>
            <a:defRPr sz="735" b="0" i="0" u="none" strike="noStrike" baseline="0">
              <a:solidFill>
                <a:srgbClr val="000000"/>
              </a:solidFill>
              <a:latin typeface="Times New Roman"/>
              <a:ea typeface="Times New Roman"/>
              <a:cs typeface="Times New Roman"/>
            </a:defRPr>
          </a:pPr>
          <a:endParaRPr lang="en-US"/>
        </a:p>
      </c:txPr>
    </c:legend>
    <c:plotVisOnly val="1"/>
    <c:dispBlanksAs val="gap"/>
  </c:chart>
  <c:spPr>
    <a:solidFill>
      <a:srgbClr val="FFFFFF"/>
    </a:solidFill>
    <a:ln w="38100">
      <a:solidFill>
        <a:srgbClr val="000000"/>
      </a:solidFill>
      <a:prstDash val="solid"/>
    </a:ln>
  </c:spPr>
  <c:txPr>
    <a:bodyPr/>
    <a:lstStyle/>
    <a:p>
      <a:pPr>
        <a:defRPr sz="9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4"/>
  <c:chart>
    <c:title>
      <c:tx>
        <c:rich>
          <a:bodyPr/>
          <a:lstStyle/>
          <a:p>
            <a:pPr>
              <a:defRPr sz="1200">
                <a:latin typeface="Times New Roman" pitchFamily="18" charset="0"/>
                <a:cs typeface="Times New Roman" pitchFamily="18" charset="0"/>
              </a:defRPr>
            </a:pPr>
            <a:r>
              <a:rPr lang="en-US" sz="1200">
                <a:latin typeface="Times New Roman" pitchFamily="18" charset="0"/>
                <a:cs typeface="Times New Roman" pitchFamily="18" charset="0"/>
              </a:rPr>
              <a:t>Remittances  to Albania, as % of GDP, 1996 - 2011 </a:t>
            </a:r>
          </a:p>
        </c:rich>
      </c:tx>
      <c:layout/>
      <c:overlay val="1"/>
    </c:title>
    <c:plotArea>
      <c:layout>
        <c:manualLayout>
          <c:layoutTarget val="inner"/>
          <c:xMode val="edge"/>
          <c:yMode val="edge"/>
          <c:x val="0.15064129483814556"/>
          <c:y val="0.15943556208016418"/>
          <c:w val="0.7985113735783026"/>
          <c:h val="0.64245423867471296"/>
        </c:manualLayout>
      </c:layout>
      <c:lineChart>
        <c:grouping val="standard"/>
        <c:ser>
          <c:idx val="0"/>
          <c:order val="0"/>
          <c:spPr>
            <a:ln>
              <a:solidFill>
                <a:srgbClr val="FF0000"/>
              </a:solidFill>
            </a:ln>
          </c:spPr>
          <c:marker>
            <c:symbol val="none"/>
          </c:marker>
          <c:cat>
            <c:numRef>
              <c:f>'[1]annual '!$C$6:$C$21</c:f>
              <c:numCache>
                <c:formatCode>General</c:formatCode>
                <c:ptCount val="16"/>
                <c:pt idx="0">
                  <c:v>1996</c:v>
                </c:pt>
                <c:pt idx="1">
                  <c:v>1997</c:v>
                </c:pt>
                <c:pt idx="2">
                  <c:v>1998</c:v>
                </c:pt>
                <c:pt idx="3">
                  <c:v>1999</c:v>
                </c:pt>
                <c:pt idx="4">
                  <c:v>2000</c:v>
                </c:pt>
                <c:pt idx="5">
                  <c:v>2001</c:v>
                </c:pt>
                <c:pt idx="6">
                  <c:v>2002</c:v>
                </c:pt>
                <c:pt idx="7">
                  <c:v>2003</c:v>
                </c:pt>
                <c:pt idx="8">
                  <c:v>2004</c:v>
                </c:pt>
                <c:pt idx="9">
                  <c:v>2005</c:v>
                </c:pt>
                <c:pt idx="10">
                  <c:v>2006</c:v>
                </c:pt>
                <c:pt idx="11">
                  <c:v>2007</c:v>
                </c:pt>
                <c:pt idx="12">
                  <c:v>2008</c:v>
                </c:pt>
                <c:pt idx="13">
                  <c:v>2009</c:v>
                </c:pt>
                <c:pt idx="14">
                  <c:v>2010</c:v>
                </c:pt>
                <c:pt idx="15">
                  <c:v>2011</c:v>
                </c:pt>
              </c:numCache>
            </c:numRef>
          </c:cat>
          <c:val>
            <c:numRef>
              <c:f>'[1]annual '!$D$6:$D$21</c:f>
              <c:numCache>
                <c:formatCode>0.00%</c:formatCode>
                <c:ptCount val="16"/>
                <c:pt idx="0">
                  <c:v>0.15131005273824971</c:v>
                </c:pt>
                <c:pt idx="1">
                  <c:v>0.113908115935691</c:v>
                </c:pt>
                <c:pt idx="2">
                  <c:v>0.1636569830861424</c:v>
                </c:pt>
                <c:pt idx="3">
                  <c:v>0.1085691076590688</c:v>
                </c:pt>
                <c:pt idx="4">
                  <c:v>0.14386885999011281</c:v>
                </c:pt>
                <c:pt idx="5">
                  <c:v>0.13516966886489398</c:v>
                </c:pt>
                <c:pt idx="6">
                  <c:v>0.14593641673154292</c:v>
                </c:pt>
                <c:pt idx="7">
                  <c:v>0.14068552692928649</c:v>
                </c:pt>
                <c:pt idx="8">
                  <c:v>0.13005040802378887</c:v>
                </c:pt>
                <c:pt idx="9">
                  <c:v>0.12165609666779605</c:v>
                </c:pt>
                <c:pt idx="10">
                  <c:v>0.13070987698648301</c:v>
                </c:pt>
                <c:pt idx="11">
                  <c:v>0.1217106251239902</c:v>
                </c:pt>
                <c:pt idx="12">
                  <c:v>9.3097837338239592E-2</c:v>
                </c:pt>
                <c:pt idx="13">
                  <c:v>8.8545436423027576E-2</c:v>
                </c:pt>
                <c:pt idx="14">
                  <c:v>7.5997503831678428E-2</c:v>
                </c:pt>
                <c:pt idx="15">
                  <c:v>7.8227221212194789E-2</c:v>
                </c:pt>
              </c:numCache>
            </c:numRef>
          </c:val>
          <c:smooth val="1"/>
        </c:ser>
        <c:marker val="1"/>
        <c:axId val="63690240"/>
        <c:axId val="63691776"/>
      </c:lineChart>
      <c:catAx>
        <c:axId val="63690240"/>
        <c:scaling>
          <c:orientation val="minMax"/>
        </c:scaling>
        <c:axPos val="b"/>
        <c:numFmt formatCode="General" sourceLinked="1"/>
        <c:tickLblPos val="nextTo"/>
        <c:txPr>
          <a:bodyPr rot="-2700000"/>
          <a:lstStyle/>
          <a:p>
            <a:pPr>
              <a:defRPr/>
            </a:pPr>
            <a:endParaRPr lang="en-US"/>
          </a:p>
        </c:txPr>
        <c:crossAx val="63691776"/>
        <c:crosses val="autoZero"/>
        <c:auto val="1"/>
        <c:lblAlgn val="ctr"/>
        <c:lblOffset val="100"/>
      </c:catAx>
      <c:valAx>
        <c:axId val="63691776"/>
        <c:scaling>
          <c:orientation val="minMax"/>
        </c:scaling>
        <c:axPos val="l"/>
        <c:majorGridlines/>
        <c:numFmt formatCode="0.00%" sourceLinked="1"/>
        <c:tickLblPos val="nextTo"/>
        <c:crossAx val="63690240"/>
        <c:crosses val="autoZero"/>
        <c:crossBetween val="between"/>
      </c:valAx>
    </c:plotArea>
    <c:plotVisOnly val="1"/>
    <c:dispBlanksAs val="gap"/>
  </c:chart>
  <c:spPr>
    <a:solidFill>
      <a:schemeClr val="lt1"/>
    </a:solidFill>
    <a:ln w="25400" cap="flat" cmpd="sng" algn="ctr">
      <a:solidFill>
        <a:schemeClr val="dk1"/>
      </a:solidFill>
      <a:prstDash val="solid"/>
    </a:ln>
    <a:effectLst/>
  </c:spPr>
  <c:txPr>
    <a:bodyPr/>
    <a:lstStyle/>
    <a:p>
      <a:pPr>
        <a:defRPr>
          <a:solidFill>
            <a:schemeClr val="dk1"/>
          </a:solidFill>
          <a:latin typeface="+mn-lt"/>
          <a:ea typeface="+mn-ea"/>
          <a:cs typeface="+mn-cs"/>
        </a:defRPr>
      </a:pPr>
      <a:endParaRPr lang="en-US"/>
    </a:p>
  </c:txPr>
  <c:externalData r:id="rId1"/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0559F5-C67D-440A-8C29-10B733258E9F}" type="datetimeFigureOut">
              <a:rPr lang="en-US" smtClean="0"/>
              <a:pPr/>
              <a:t>2/14/2014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8FD31E58-D549-4717-907A-C715FDF9F9C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0559F5-C67D-440A-8C29-10B733258E9F}" type="datetimeFigureOut">
              <a:rPr lang="en-US" smtClean="0"/>
              <a:pPr/>
              <a:t>2/14/2014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31E58-D549-4717-907A-C715FDF9F9C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8FD31E58-D549-4717-907A-C715FDF9F9C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0559F5-C67D-440A-8C29-10B733258E9F}" type="datetimeFigureOut">
              <a:rPr lang="en-US" smtClean="0"/>
              <a:pPr/>
              <a:t>2/14/2014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0559F5-C67D-440A-8C29-10B733258E9F}" type="datetimeFigureOut">
              <a:rPr lang="en-US" smtClean="0"/>
              <a:pPr/>
              <a:t>2/14/2014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8FD31E58-D549-4717-907A-C715FDF9F9C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0559F5-C67D-440A-8C29-10B733258E9F}" type="datetimeFigureOut">
              <a:rPr lang="en-US" smtClean="0"/>
              <a:pPr/>
              <a:t>2/14/2014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8FD31E58-D549-4717-907A-C715FDF9F9C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010559F5-C67D-440A-8C29-10B733258E9F}" type="datetimeFigureOut">
              <a:rPr lang="en-US" smtClean="0"/>
              <a:pPr/>
              <a:t>2/14/2014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31E58-D549-4717-907A-C715FDF9F9C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0559F5-C67D-440A-8C29-10B733258E9F}" type="datetimeFigureOut">
              <a:rPr lang="en-US" smtClean="0"/>
              <a:pPr/>
              <a:t>2/14/2014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8FD31E58-D549-4717-907A-C715FDF9F9C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0559F5-C67D-440A-8C29-10B733258E9F}" type="datetimeFigureOut">
              <a:rPr lang="en-US" smtClean="0"/>
              <a:pPr/>
              <a:t>2/14/2014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8FD31E58-D549-4717-907A-C715FDF9F9C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0559F5-C67D-440A-8C29-10B733258E9F}" type="datetimeFigureOut">
              <a:rPr lang="en-US" smtClean="0"/>
              <a:pPr/>
              <a:t>2/14/2014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FD31E58-D549-4717-907A-C715FDF9F9C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8FD31E58-D549-4717-907A-C715FDF9F9C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0559F5-C67D-440A-8C29-10B733258E9F}" type="datetimeFigureOut">
              <a:rPr lang="en-US" smtClean="0"/>
              <a:pPr/>
              <a:t>2/14/2014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8FD31E58-D549-4717-907A-C715FDF9F9C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010559F5-C67D-440A-8C29-10B733258E9F}" type="datetimeFigureOut">
              <a:rPr lang="en-US" smtClean="0"/>
              <a:pPr/>
              <a:t>2/14/2014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010559F5-C67D-440A-8C29-10B733258E9F}" type="datetimeFigureOut">
              <a:rPr lang="en-US" smtClean="0"/>
              <a:pPr/>
              <a:t>2/14/2014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8FD31E58-D549-4717-907A-C715FDF9F9C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Conference on international migration</a:t>
            </a:r>
            <a:br>
              <a:rPr lang="en-US" dirty="0" smtClean="0"/>
            </a:br>
            <a:r>
              <a:rPr lang="en-US" dirty="0" smtClean="0"/>
              <a:t>14</a:t>
            </a:r>
            <a:r>
              <a:rPr lang="en-US" baseline="30000" dirty="0" smtClean="0"/>
              <a:t>th</a:t>
            </a:r>
            <a:r>
              <a:rPr lang="en-US" dirty="0" smtClean="0"/>
              <a:t> February 2014 </a:t>
            </a:r>
            <a:br>
              <a:rPr lang="en-US" dirty="0" smtClean="0"/>
            </a:br>
            <a:r>
              <a:rPr lang="en-US" dirty="0" smtClean="0"/>
              <a:t>Economic Research Institute at BAS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Albanian migration – between brain drain and remittances</a:t>
            </a:r>
            <a:r>
              <a:rPr lang="en-US" dirty="0" smtClean="0">
                <a:solidFill>
                  <a:srgbClr val="C00000"/>
                </a:solidFill>
              </a:rPr>
              <a:t/>
            </a:r>
            <a:br>
              <a:rPr lang="en-US" dirty="0" smtClean="0">
                <a:solidFill>
                  <a:srgbClr val="C00000"/>
                </a:solidFill>
              </a:rPr>
            </a:b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371600" y="5867400"/>
            <a:ext cx="7315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err="1" smtClean="0"/>
              <a:t>Ilir</a:t>
            </a:r>
            <a:r>
              <a:rPr lang="en-US" i="1" dirty="0" smtClean="0"/>
              <a:t> </a:t>
            </a:r>
            <a:r>
              <a:rPr lang="en-US" i="1" dirty="0" smtClean="0"/>
              <a:t>GEDESHI  –  Center for Economic and Social </a:t>
            </a:r>
            <a:r>
              <a:rPr lang="en-US" i="1" dirty="0"/>
              <a:t>S</a:t>
            </a:r>
            <a:r>
              <a:rPr lang="en-US" i="1" dirty="0" smtClean="0"/>
              <a:t>tudies  (CESS)</a:t>
            </a: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Remittances</a:t>
            </a:r>
            <a:endParaRPr lang="en-US" dirty="0"/>
          </a:p>
        </p:txBody>
      </p:sp>
      <p:graphicFrame>
        <p:nvGraphicFramePr>
          <p:cNvPr id="4" name="Chart 3"/>
          <p:cNvGraphicFramePr/>
          <p:nvPr/>
        </p:nvGraphicFramePr>
        <p:xfrm>
          <a:off x="1143000" y="1676400"/>
          <a:ext cx="7086600" cy="4038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2529" name="Rectangle 1"/>
          <p:cNvSpPr>
            <a:spLocks noChangeArrowheads="1"/>
          </p:cNvSpPr>
          <p:nvPr/>
        </p:nvSpPr>
        <p:spPr bwMode="auto">
          <a:xfrm>
            <a:off x="1143000" y="6096000"/>
            <a:ext cx="5270995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Fig. 9. Volume of remittances in USD and Euros 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2530" name="Rectangle 2"/>
          <p:cNvSpPr>
            <a:spLocks noChangeArrowheads="1"/>
          </p:cNvSpPr>
          <p:nvPr/>
        </p:nvSpPr>
        <p:spPr bwMode="auto">
          <a:xfrm>
            <a:off x="1143000" y="5791200"/>
            <a:ext cx="46482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Source: </a:t>
            </a:r>
            <a:r>
              <a:rPr kumimoji="0" lang="en-US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Bank of Albania, 2014</a:t>
            </a:r>
            <a:endParaRPr kumimoji="0" lang="en-US" sz="14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Remittances</a:t>
            </a:r>
            <a:endParaRPr lang="en-US" dirty="0"/>
          </a:p>
        </p:txBody>
      </p:sp>
      <p:graphicFrame>
        <p:nvGraphicFramePr>
          <p:cNvPr id="5" name="Chart 4"/>
          <p:cNvGraphicFramePr/>
          <p:nvPr/>
        </p:nvGraphicFramePr>
        <p:xfrm>
          <a:off x="1295400" y="1905000"/>
          <a:ext cx="6781800" cy="3505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3553" name="Rectangle 1"/>
          <p:cNvSpPr>
            <a:spLocks noChangeArrowheads="1"/>
          </p:cNvSpPr>
          <p:nvPr/>
        </p:nvSpPr>
        <p:spPr bwMode="auto">
          <a:xfrm>
            <a:off x="1219200" y="5486400"/>
            <a:ext cx="2404569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Source</a:t>
            </a:r>
            <a:r>
              <a:rPr kumimoji="0" lang="en-US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 Bank of Albania, 2014</a:t>
            </a:r>
            <a:endParaRPr kumimoji="0" lang="en-US" sz="14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3554" name="Rectangle 2"/>
          <p:cNvSpPr>
            <a:spLocks noChangeArrowheads="1"/>
          </p:cNvSpPr>
          <p:nvPr/>
        </p:nvSpPr>
        <p:spPr bwMode="auto">
          <a:xfrm>
            <a:off x="1295400" y="5867400"/>
            <a:ext cx="5408853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Fig.10. Remittances to Albania as percent of GDP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Remittances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143000" y="2590800"/>
          <a:ext cx="6477000" cy="1295400"/>
        </p:xfrm>
        <a:graphic>
          <a:graphicData uri="http://schemas.openxmlformats.org/drawingml/2006/table">
            <a:tbl>
              <a:tblPr/>
              <a:tblGrid>
                <a:gridCol w="1441727"/>
                <a:gridCol w="1358750"/>
                <a:gridCol w="1651563"/>
                <a:gridCol w="2024960"/>
              </a:tblGrid>
              <a:tr h="6477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Times New Roman"/>
                          <a:ea typeface="Calibri"/>
                          <a:cs typeface="Times New Roman"/>
                        </a:rPr>
                        <a:t>ALSMS, 2002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Times New Roman"/>
                          <a:ea typeface="Calibri"/>
                          <a:cs typeface="Times New Roman"/>
                        </a:rPr>
                        <a:t>ETF Study, 2007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Times New Roman"/>
                          <a:ea typeface="Calibri"/>
                          <a:cs typeface="Times New Roman"/>
                        </a:rPr>
                        <a:t>de </a:t>
                      </a:r>
                      <a:r>
                        <a:rPr lang="en-US" sz="1800" dirty="0" err="1">
                          <a:latin typeface="Times New Roman"/>
                          <a:ea typeface="Calibri"/>
                          <a:cs typeface="Times New Roman"/>
                        </a:rPr>
                        <a:t>Zwager</a:t>
                      </a:r>
                      <a:r>
                        <a:rPr lang="en-US" sz="1800" dirty="0">
                          <a:latin typeface="Times New Roman"/>
                          <a:ea typeface="Calibri"/>
                          <a:cs typeface="Times New Roman"/>
                        </a:rPr>
                        <a:t> et al., 2010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6477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Times New Roman"/>
                          <a:ea typeface="Calibri"/>
                          <a:cs typeface="Times New Roman"/>
                        </a:rPr>
                        <a:t>Investments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latin typeface="Times New Roman"/>
                          <a:ea typeface="Calibri"/>
                          <a:cs typeface="Times New Roman"/>
                        </a:rPr>
                        <a:t>12%</a:t>
                      </a:r>
                      <a:endParaRPr lang="en-US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latin typeface="Times New Roman"/>
                          <a:ea typeface="Calibri"/>
                          <a:cs typeface="Times New Roman"/>
                        </a:rPr>
                        <a:t>11,8%</a:t>
                      </a:r>
                      <a:endParaRPr lang="en-US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latin typeface="Times New Roman"/>
                          <a:ea typeface="Calibri"/>
                          <a:cs typeface="Times New Roman"/>
                        </a:rPr>
                        <a:t>10%</a:t>
                      </a:r>
                      <a:endParaRPr lang="en-US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24577" name="Rectangle 1"/>
          <p:cNvSpPr>
            <a:spLocks noChangeArrowheads="1"/>
          </p:cNvSpPr>
          <p:nvPr/>
        </p:nvSpPr>
        <p:spPr bwMode="auto">
          <a:xfrm>
            <a:off x="533400" y="4495800"/>
            <a:ext cx="83167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Table 3. Portion of remittances that is invested according to different studies 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Remittances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304800" y="2133600"/>
          <a:ext cx="8534399" cy="3154680"/>
        </p:xfrm>
        <a:graphic>
          <a:graphicData uri="http://schemas.openxmlformats.org/drawingml/2006/table">
            <a:tbl>
              <a:tblPr/>
              <a:tblGrid>
                <a:gridCol w="2880194"/>
                <a:gridCol w="1672370"/>
                <a:gridCol w="1911281"/>
                <a:gridCol w="2070554"/>
              </a:tblGrid>
              <a:tr h="20933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260" marR="682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latin typeface="Times New Roman"/>
                          <a:ea typeface="Calibri"/>
                          <a:cs typeface="Times New Roman"/>
                        </a:rPr>
                        <a:t>Albania</a:t>
                      </a:r>
                      <a:endParaRPr lang="en-US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260" marR="682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latin typeface="Times New Roman"/>
                          <a:ea typeface="Calibri"/>
                          <a:cs typeface="Times New Roman"/>
                        </a:rPr>
                        <a:t>Kosovo</a:t>
                      </a:r>
                      <a:endParaRPr lang="en-US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260" marR="682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latin typeface="Times New Roman"/>
                          <a:ea typeface="Calibri"/>
                          <a:cs typeface="Times New Roman"/>
                        </a:rPr>
                        <a:t>BiH**</a:t>
                      </a:r>
                      <a:endParaRPr lang="en-US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260" marR="682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0933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Times New Roman"/>
                          <a:ea typeface="Calibri"/>
                          <a:cs typeface="Times New Roman"/>
                        </a:rPr>
                        <a:t>Monthly HH Income: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260" marR="682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latin typeface="Times New Roman"/>
                          <a:ea typeface="Calibri"/>
                          <a:cs typeface="Times New Roman"/>
                        </a:rPr>
                        <a:t>€ 2,300</a:t>
                      </a:r>
                      <a:endParaRPr lang="en-US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260" marR="682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latin typeface="Times New Roman"/>
                          <a:ea typeface="Calibri"/>
                          <a:cs typeface="Times New Roman"/>
                        </a:rPr>
                        <a:t>€ 3,900</a:t>
                      </a:r>
                      <a:endParaRPr lang="en-US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260" marR="682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latin typeface="Times New Roman"/>
                          <a:ea typeface="Calibri"/>
                          <a:cs typeface="Times New Roman"/>
                        </a:rPr>
                        <a:t>€ 2,288</a:t>
                      </a:r>
                      <a:endParaRPr lang="en-US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260" marR="682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0933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Times New Roman"/>
                          <a:ea typeface="Calibri"/>
                          <a:cs typeface="Times New Roman"/>
                        </a:rPr>
                        <a:t>Monthly Expenditures: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260" marR="6826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Times New Roman"/>
                          <a:ea typeface="Calibri"/>
                          <a:cs typeface="Times New Roman"/>
                        </a:rPr>
                        <a:t>€ 1,477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260" marR="6826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latin typeface="Times New Roman"/>
                          <a:ea typeface="Calibri"/>
                          <a:cs typeface="Times New Roman"/>
                        </a:rPr>
                        <a:t>€ 2,324</a:t>
                      </a:r>
                      <a:endParaRPr lang="en-US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260" marR="6826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latin typeface="Times New Roman"/>
                          <a:ea typeface="Calibri"/>
                          <a:cs typeface="Times New Roman"/>
                        </a:rPr>
                        <a:t>€ 1,938</a:t>
                      </a:r>
                      <a:endParaRPr lang="en-US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260" marR="6826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0933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latin typeface="Times New Roman"/>
                          <a:ea typeface="Calibri"/>
                          <a:cs typeface="Times New Roman"/>
                        </a:rPr>
                        <a:t>Monthly Saving Rate:</a:t>
                      </a:r>
                      <a:endParaRPr lang="en-US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260" marR="6826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Times New Roman"/>
                          <a:ea typeface="Calibri"/>
                          <a:cs typeface="Times New Roman"/>
                        </a:rPr>
                        <a:t>€ 855 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260" marR="6826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latin typeface="Times New Roman"/>
                          <a:ea typeface="Calibri"/>
                          <a:cs typeface="Times New Roman"/>
                        </a:rPr>
                        <a:t>€ 1,578</a:t>
                      </a:r>
                      <a:endParaRPr lang="en-US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260" marR="6826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latin typeface="Times New Roman"/>
                          <a:ea typeface="Calibri"/>
                          <a:cs typeface="Times New Roman"/>
                        </a:rPr>
                        <a:t>€ 350</a:t>
                      </a:r>
                      <a:endParaRPr lang="en-US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260" marR="6826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0933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latin typeface="Times New Roman"/>
                          <a:ea typeface="Calibri"/>
                          <a:cs typeface="Times New Roman"/>
                        </a:rPr>
                        <a:t>Annual HH Remittance Value:</a:t>
                      </a:r>
                      <a:endParaRPr lang="en-US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260" marR="6826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Times New Roman"/>
                          <a:ea typeface="Calibri"/>
                          <a:cs typeface="Times New Roman"/>
                        </a:rPr>
                        <a:t>€ 1,664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260" marR="6826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latin typeface="Times New Roman"/>
                          <a:ea typeface="Calibri"/>
                          <a:cs typeface="Times New Roman"/>
                        </a:rPr>
                        <a:t>€ 3,212</a:t>
                      </a:r>
                      <a:endParaRPr lang="en-US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260" marR="6826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latin typeface="Times New Roman"/>
                          <a:ea typeface="Calibri"/>
                          <a:cs typeface="Times New Roman"/>
                        </a:rPr>
                        <a:t>€ 1,752</a:t>
                      </a:r>
                      <a:endParaRPr lang="en-US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260" marR="6826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0933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latin typeface="Times New Roman"/>
                          <a:ea typeface="Calibri"/>
                          <a:cs typeface="Times New Roman"/>
                        </a:rPr>
                        <a:t>Annual HH Savings Rate:*</a:t>
                      </a:r>
                      <a:endParaRPr lang="en-US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260" marR="6826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Times New Roman"/>
                          <a:ea typeface="Calibri"/>
                          <a:cs typeface="Times New Roman"/>
                        </a:rPr>
                        <a:t>€ 10,260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260" marR="6826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latin typeface="Times New Roman"/>
                          <a:ea typeface="Calibri"/>
                          <a:cs typeface="Times New Roman"/>
                        </a:rPr>
                        <a:t>€ 15,724</a:t>
                      </a:r>
                      <a:endParaRPr lang="en-US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260" marR="6826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latin typeface="Times New Roman"/>
                          <a:ea typeface="Calibri"/>
                          <a:cs typeface="Times New Roman"/>
                        </a:rPr>
                        <a:t>€ 2,448</a:t>
                      </a:r>
                      <a:endParaRPr lang="en-US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260" marR="6826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0933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latin typeface="Times New Roman"/>
                          <a:ea typeface="Calibri"/>
                          <a:cs typeface="Times New Roman"/>
                        </a:rPr>
                        <a:t>Savings in 2008:</a:t>
                      </a:r>
                      <a:endParaRPr lang="en-US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260" marR="6826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Times New Roman"/>
                          <a:ea typeface="Calibri"/>
                          <a:cs typeface="Times New Roman"/>
                        </a:rPr>
                        <a:t>€ 3,473 Million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260" marR="6826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Times New Roman"/>
                          <a:ea typeface="Calibri"/>
                          <a:cs typeface="Times New Roman"/>
                        </a:rPr>
                        <a:t>€ 2,340 Million 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260" marR="6826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Times New Roman"/>
                          <a:ea typeface="Calibri"/>
                          <a:cs typeface="Times New Roman"/>
                        </a:rPr>
                        <a:t>€ 1,175 Million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260" marR="6826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0933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latin typeface="Times New Roman"/>
                          <a:ea typeface="Calibri"/>
                          <a:cs typeface="Times New Roman"/>
                        </a:rPr>
                        <a:t>Remittances 2008:</a:t>
                      </a:r>
                      <a:endParaRPr lang="en-US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260" marR="6826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latin typeface="Times New Roman"/>
                          <a:ea typeface="Calibri"/>
                          <a:cs typeface="Times New Roman"/>
                        </a:rPr>
                        <a:t>€ 672 Million</a:t>
                      </a:r>
                      <a:endParaRPr lang="en-US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260" marR="6826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latin typeface="Times New Roman"/>
                          <a:ea typeface="Calibri"/>
                          <a:cs typeface="Times New Roman"/>
                        </a:rPr>
                        <a:t>€ 479 Million</a:t>
                      </a:r>
                      <a:endParaRPr lang="en-US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260" marR="6826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Times New Roman"/>
                          <a:ea typeface="Calibri"/>
                          <a:cs typeface="Times New Roman"/>
                        </a:rPr>
                        <a:t>€ 841 Million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260" marR="6826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0933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latin typeface="Times New Roman"/>
                          <a:ea typeface="Calibri"/>
                          <a:cs typeface="Times New Roman"/>
                        </a:rPr>
                        <a:t>Savings/Remittances Factor:</a:t>
                      </a:r>
                      <a:endParaRPr lang="en-US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260" marR="6826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Times New Roman"/>
                          <a:ea typeface="Calibri"/>
                          <a:cs typeface="Times New Roman"/>
                        </a:rPr>
                        <a:t>5.2 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260" marR="6826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latin typeface="Times New Roman"/>
                          <a:ea typeface="Calibri"/>
                          <a:cs typeface="Times New Roman"/>
                        </a:rPr>
                        <a:t>4.8 </a:t>
                      </a:r>
                      <a:endParaRPr lang="en-US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260" marR="6826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Times New Roman"/>
                          <a:ea typeface="Calibri"/>
                          <a:cs typeface="Times New Roman"/>
                        </a:rPr>
                        <a:t>1.4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260" marR="6826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25601" name="Rectangle 1"/>
          <p:cNvSpPr>
            <a:spLocks noChangeArrowheads="1"/>
          </p:cNvSpPr>
          <p:nvPr/>
        </p:nvSpPr>
        <p:spPr bwMode="auto">
          <a:xfrm>
            <a:off x="228600" y="5486400"/>
            <a:ext cx="86106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* # </a:t>
            </a:r>
            <a:r>
              <a:rPr kumimoji="0" lang="en-US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Kosovar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HH abroad: 149,000; # Albanian HH abroad: 404,000; Source: IASCI-NEXUS Field Research Dec-Jan 2008/9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** The above </a:t>
            </a:r>
            <a:r>
              <a:rPr kumimoji="0" lang="en-US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BiH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-specific figures are speculative as they are based on a conservative extrapolation of incomes, expenditures, savings and remittances </a:t>
            </a:r>
            <a:r>
              <a:rPr kumimoji="0" lang="en-US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behaviours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of </a:t>
            </a:r>
            <a:r>
              <a:rPr kumimoji="0" lang="en-US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BiH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migrant HHs in Austria. # </a:t>
            </a:r>
            <a:r>
              <a:rPr kumimoji="0" lang="en-US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BiH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HH abroad: 480,000 based on 2.5 persons per HH of an estimated total number of 1.2 Mio </a:t>
            </a:r>
            <a:r>
              <a:rPr kumimoji="0" lang="en-US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BiH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migrants abroad. Source: IASCI-NEXUS Study 2009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5602" name="Rectangle 2"/>
          <p:cNvSpPr>
            <a:spLocks noChangeArrowheads="1"/>
          </p:cNvSpPr>
          <p:nvPr/>
        </p:nvSpPr>
        <p:spPr bwMode="auto">
          <a:xfrm>
            <a:off x="152400" y="1676400"/>
            <a:ext cx="7800533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Selected Data on Migrant Household (HH) Savings and Remittance Behaviour:</a:t>
            </a:r>
            <a:endParaRPr kumimoji="0" lang="en-GB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smtClean="0"/>
              <a:t>Conclusions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AT" dirty="0" smtClean="0"/>
              <a:t>Albnian Migration</a:t>
            </a:r>
            <a:endParaRPr lang="en-US" dirty="0"/>
          </a:p>
        </p:txBody>
      </p:sp>
      <p:pic>
        <p:nvPicPr>
          <p:cNvPr id="4" name="Picture 3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0" y="1524000"/>
            <a:ext cx="7543800" cy="4029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/>
        </p:nvSpPr>
        <p:spPr>
          <a:xfrm>
            <a:off x="457200" y="5943600"/>
            <a:ext cx="86868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b="1" dirty="0" smtClean="0"/>
              <a:t>Fig. </a:t>
            </a:r>
            <a:r>
              <a:rPr lang="en-US" sz="1600" b="1" dirty="0"/>
              <a:t>1. </a:t>
            </a:r>
            <a:r>
              <a:rPr lang="en-US" sz="1600" b="1" dirty="0" smtClean="0"/>
              <a:t>First </a:t>
            </a:r>
            <a:r>
              <a:rPr lang="en-US" sz="1600" b="1" dirty="0"/>
              <a:t>migratory experience and year of migration in current host country</a:t>
            </a:r>
            <a:r>
              <a:rPr lang="en-US" sz="1600" dirty="0"/>
              <a:t> </a:t>
            </a:r>
          </a:p>
        </p:txBody>
      </p:sp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762000" y="5486400"/>
            <a:ext cx="40386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400" b="1" i="1" u="none" strike="noStrike" cap="none" normalizeH="0" baseline="0" dirty="0" smtClean="0" bmk="_Toc269995273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Source: </a:t>
            </a:r>
            <a:r>
              <a:rPr kumimoji="0" lang="fr-FR" sz="1400" i="1" u="none" strike="noStrike" cap="none" normalizeH="0" baseline="0" dirty="0" smtClean="0" bmk="_Toc269995273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CESS Migrant Questionnaire, 2009/2010</a:t>
            </a:r>
            <a:endParaRPr kumimoji="0" lang="fr-FR" sz="140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Albanian Migration/Push and pull factors</a:t>
            </a:r>
            <a:endParaRPr lang="en-US" dirty="0"/>
          </a:p>
        </p:txBody>
      </p:sp>
      <p:pic>
        <p:nvPicPr>
          <p:cNvPr id="4" name="Chart 1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14400" y="1752600"/>
            <a:ext cx="7391400" cy="365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838200" y="5867400"/>
            <a:ext cx="4887877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Fig. 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2</a:t>
            </a:r>
            <a:r>
              <a:rPr kumimoji="0" lang="fr-FR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. 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Main reasons for migrating in the 90’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914400" y="5455622"/>
            <a:ext cx="38100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Source</a:t>
            </a:r>
            <a:r>
              <a:rPr kumimoji="0" lang="fr-FR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 CESS Migrant Questionnaire, 2006</a:t>
            </a:r>
            <a:endParaRPr kumimoji="0" lang="fr-FR" sz="14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Albanian Migration</a:t>
            </a:r>
            <a:endParaRPr lang="en-US" dirty="0"/>
          </a:p>
        </p:txBody>
      </p:sp>
      <p:graphicFrame>
        <p:nvGraphicFramePr>
          <p:cNvPr id="4" name="Chart 3"/>
          <p:cNvGraphicFramePr/>
          <p:nvPr/>
        </p:nvGraphicFramePr>
        <p:xfrm>
          <a:off x="1295400" y="1676400"/>
          <a:ext cx="6858000" cy="3962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6385" name="Rectangle 1"/>
          <p:cNvSpPr>
            <a:spLocks noChangeArrowheads="1"/>
          </p:cNvSpPr>
          <p:nvPr/>
        </p:nvSpPr>
        <p:spPr bwMode="auto">
          <a:xfrm>
            <a:off x="1219200" y="6019800"/>
            <a:ext cx="7093609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Fig. 3. Employment sectors of Albanian migrants in host countries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6386" name="Rectangle 2"/>
          <p:cNvSpPr>
            <a:spLocks noChangeArrowheads="1"/>
          </p:cNvSpPr>
          <p:nvPr/>
        </p:nvSpPr>
        <p:spPr bwMode="auto">
          <a:xfrm>
            <a:off x="1219200" y="5715000"/>
            <a:ext cx="49530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Source</a:t>
            </a:r>
            <a:r>
              <a:rPr kumimoji="0" lang="fr-FR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 CESS Migrant Questionnaire, 2009/2010</a:t>
            </a:r>
            <a:endParaRPr kumimoji="0" lang="fr-FR" sz="14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Albanian Brain Drain</a:t>
            </a:r>
            <a:endParaRPr lang="en-US" dirty="0"/>
          </a:p>
        </p:txBody>
      </p:sp>
      <p:pic>
        <p:nvPicPr>
          <p:cNvPr id="4" name="Picture 3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95400" y="1676400"/>
            <a:ext cx="7086600" cy="3781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09" name="Rectangle 1"/>
          <p:cNvSpPr>
            <a:spLocks noChangeArrowheads="1"/>
          </p:cNvSpPr>
          <p:nvPr/>
        </p:nvSpPr>
        <p:spPr bwMode="auto">
          <a:xfrm>
            <a:off x="1295400" y="5486400"/>
            <a:ext cx="19812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Source</a:t>
            </a:r>
            <a:r>
              <a:rPr kumimoji="0" lang="en-US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 CESS, 2008</a:t>
            </a:r>
            <a:endParaRPr kumimoji="0" lang="en-US" sz="14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7410" name="Rectangle 2"/>
          <p:cNvSpPr>
            <a:spLocks noChangeArrowheads="1"/>
          </p:cNvSpPr>
          <p:nvPr/>
        </p:nvSpPr>
        <p:spPr bwMode="auto">
          <a:xfrm>
            <a:off x="1295400" y="5791200"/>
            <a:ext cx="71628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Fig.4. Dynamics of Albanian brain drain: share of Academics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moving abroad as % of total Academics (1990-2008)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Albanian Brain Drain</a:t>
            </a:r>
            <a:endParaRPr lang="en-US" dirty="0"/>
          </a:p>
        </p:txBody>
      </p:sp>
      <p:pic>
        <p:nvPicPr>
          <p:cNvPr id="4" name="Picture 3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90600" y="1600200"/>
            <a:ext cx="7391400" cy="3733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433" name="Rectangle 1"/>
          <p:cNvSpPr>
            <a:spLocks noChangeArrowheads="1"/>
          </p:cNvSpPr>
          <p:nvPr/>
        </p:nvSpPr>
        <p:spPr bwMode="auto">
          <a:xfrm>
            <a:off x="1066800" y="5334000"/>
            <a:ext cx="21336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Source</a:t>
            </a:r>
            <a:r>
              <a:rPr kumimoji="0" lang="en-US" sz="1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 CESS, 2008</a:t>
            </a:r>
            <a:endParaRPr kumimoji="0" lang="en-US" sz="14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8434" name="Rectangle 2"/>
          <p:cNvSpPr>
            <a:spLocks noChangeArrowheads="1"/>
          </p:cNvSpPr>
          <p:nvPr/>
        </p:nvSpPr>
        <p:spPr bwMode="auto">
          <a:xfrm>
            <a:off x="533400" y="5715000"/>
            <a:ext cx="8350363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Times New Roman" pitchFamily="18" charset="0"/>
              </a:rPr>
              <a:t>Fig. 5. Albanian brain drain by the country of destination in 2008 (in percent) 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Albanian Brain Drain</a:t>
            </a:r>
            <a:endParaRPr lang="en-US" dirty="0"/>
          </a:p>
        </p:txBody>
      </p:sp>
      <p:pic>
        <p:nvPicPr>
          <p:cNvPr id="4" name="Picture 3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90600" y="1600200"/>
            <a:ext cx="739140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57" name="Rectangle 1"/>
          <p:cNvSpPr>
            <a:spLocks noChangeArrowheads="1"/>
          </p:cNvSpPr>
          <p:nvPr/>
        </p:nvSpPr>
        <p:spPr bwMode="auto">
          <a:xfrm>
            <a:off x="1066800" y="5501788"/>
            <a:ext cx="26670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Source</a:t>
            </a:r>
            <a:r>
              <a:rPr kumimoji="0" lang="en-US" sz="1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 CESS, 2008</a:t>
            </a:r>
            <a:endParaRPr kumimoji="0" lang="en-US" sz="14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9458" name="Rectangle 2"/>
          <p:cNvSpPr>
            <a:spLocks noChangeArrowheads="1"/>
          </p:cNvSpPr>
          <p:nvPr/>
        </p:nvSpPr>
        <p:spPr bwMode="auto">
          <a:xfrm>
            <a:off x="226174" y="5943600"/>
            <a:ext cx="8917826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Times New Roman" pitchFamily="18" charset="0"/>
              </a:rPr>
              <a:t>Fig.6. Albanian Brain Drain by Country of Destination and Year of Migration (in %)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Diaspora Option</a:t>
            </a:r>
            <a:endParaRPr lang="en-US" dirty="0"/>
          </a:p>
        </p:txBody>
      </p:sp>
      <p:graphicFrame>
        <p:nvGraphicFramePr>
          <p:cNvPr id="20482" name="Object 2"/>
          <p:cNvGraphicFramePr>
            <a:graphicFrameLocks noChangeAspect="1"/>
          </p:cNvGraphicFramePr>
          <p:nvPr/>
        </p:nvGraphicFramePr>
        <p:xfrm>
          <a:off x="990600" y="1828800"/>
          <a:ext cx="7250350" cy="3276600"/>
        </p:xfrm>
        <a:graphic>
          <a:graphicData uri="http://schemas.openxmlformats.org/presentationml/2006/ole">
            <p:oleObj spid="_x0000_s20482" name="Picture" r:id="rId3" imgW="5591880" imgH="2734200" progId="Word.Picture.8">
              <p:embed/>
            </p:oleObj>
          </a:graphicData>
        </a:graphic>
      </p:graphicFrame>
      <p:sp>
        <p:nvSpPr>
          <p:cNvPr id="20484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0485" name="Rectangle 5"/>
          <p:cNvSpPr>
            <a:spLocks noChangeArrowheads="1"/>
          </p:cNvSpPr>
          <p:nvPr/>
        </p:nvSpPr>
        <p:spPr bwMode="auto">
          <a:xfrm>
            <a:off x="1066800" y="5181600"/>
            <a:ext cx="5062604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Source</a:t>
            </a:r>
            <a:r>
              <a:rPr kumimoji="0" lang="en-US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 CESS., Updating the database of overseas graduates, 2004</a:t>
            </a:r>
            <a:endParaRPr kumimoji="0" lang="en-US" sz="14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0486" name="Rectangle 6"/>
          <p:cNvSpPr>
            <a:spLocks noChangeArrowheads="1"/>
          </p:cNvSpPr>
          <p:nvPr/>
        </p:nvSpPr>
        <p:spPr bwMode="auto">
          <a:xfrm>
            <a:off x="838200" y="5715000"/>
            <a:ext cx="7582525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Fig. 7. Albanian academics and researchers working abroad by country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Brain Gain</a:t>
            </a:r>
            <a:endParaRPr lang="en-US" dirty="0"/>
          </a:p>
        </p:txBody>
      </p:sp>
      <p:sp>
        <p:nvSpPr>
          <p:cNvPr id="21562" name="Rectangle 5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21581" name="Picture 7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66800" y="1600200"/>
            <a:ext cx="7088862" cy="3729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82" name="Rectangle 78"/>
          <p:cNvSpPr>
            <a:spLocks noChangeArrowheads="1"/>
          </p:cNvSpPr>
          <p:nvPr/>
        </p:nvSpPr>
        <p:spPr bwMode="auto">
          <a:xfrm>
            <a:off x="1143000" y="5791200"/>
            <a:ext cx="7080785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Fig. 8. The conditions for the return of academics and researchers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47</TotalTime>
  <Words>488</Words>
  <Application>Microsoft Office PowerPoint</Application>
  <PresentationFormat>On-screen Show (4:3)</PresentationFormat>
  <Paragraphs>85</Paragraphs>
  <Slides>14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6" baseType="lpstr">
      <vt:lpstr>Civic</vt:lpstr>
      <vt:lpstr>Picture</vt:lpstr>
      <vt:lpstr>Albanian migration – between brain drain and remittances </vt:lpstr>
      <vt:lpstr>Albnian Migration</vt:lpstr>
      <vt:lpstr>Albanian Migration/Push and pull factors</vt:lpstr>
      <vt:lpstr>Albanian Migration</vt:lpstr>
      <vt:lpstr>Albanian Brain Drain</vt:lpstr>
      <vt:lpstr>Albanian Brain Drain</vt:lpstr>
      <vt:lpstr>Albanian Brain Drain</vt:lpstr>
      <vt:lpstr>Diaspora Option</vt:lpstr>
      <vt:lpstr>Brain Gain</vt:lpstr>
      <vt:lpstr>Remittances</vt:lpstr>
      <vt:lpstr>Remittances</vt:lpstr>
      <vt:lpstr>Remittances</vt:lpstr>
      <vt:lpstr>Remittances</vt:lpstr>
      <vt:lpstr>Conclusions</vt:lpstr>
    </vt:vector>
  </TitlesOfParts>
  <Company>BASTARDS TeaM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Albanian migration – between brain drain and remittances</dc:title>
  <dc:creator>perdorues</dc:creator>
  <cp:lastModifiedBy>perdorues</cp:lastModifiedBy>
  <cp:revision>3</cp:revision>
  <dcterms:created xsi:type="dcterms:W3CDTF">2014-02-12T10:12:11Z</dcterms:created>
  <dcterms:modified xsi:type="dcterms:W3CDTF">2014-02-14T07:59:51Z</dcterms:modified>
</cp:coreProperties>
</file>